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10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56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589520" y="91440"/>
            <a:ext cx="4754880" cy="6675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0" b="1" dirty="0">
                <a:solidFill>
                  <a:srgbClr val="E9F4F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</a:t>
            </a:r>
            <a:endParaRPr lang="en-US" sz="46000" dirty="0"/>
          </a:p>
        </p:txBody>
      </p:sp>
      <p:sp>
        <p:nvSpPr>
          <p:cNvPr id="4" name="Text 2"/>
          <p:cNvSpPr/>
          <p:nvPr/>
        </p:nvSpPr>
        <p:spPr>
          <a:xfrm>
            <a:off x="868680" y="14173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5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8229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Octrol M</a:t>
            </a:r>
            <a:endParaRPr lang="en-US" sz="7400" dirty="0"/>
          </a:p>
        </p:txBody>
      </p:sp>
      <p:sp>
        <p:nvSpPr>
          <p:cNvPr id="6" name="Text 4"/>
          <p:cNvSpPr/>
          <p:nvPr/>
        </p:nvSpPr>
        <p:spPr>
          <a:xfrm>
            <a:off x="868680" y="32004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Enterprise AI Governance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868680" y="3977640"/>
            <a:ext cx="6675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Deterministic control for autonomous agents — bounded, audited, and provable before every call.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886968" y="5806440"/>
            <a:ext cx="4023360" cy="18288"/>
          </a:xfrm>
          <a:prstGeom prst="rect">
            <a:avLst/>
          </a:prstGeom>
          <a:solidFill>
            <a:srgbClr val="D3E2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59893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ed@octrol.com</a:t>
            </a:r>
            <a:r>
              <a:rPr lang="en-US" sz="11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octrol.com   Customer briefing · July 2026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MECHANISM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 call passes through M — before it happens.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2084832" cy="27432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207008" y="2057400"/>
            <a:ext cx="768096" cy="768096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221992"/>
            <a:ext cx="438912" cy="43891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31520" y="20299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B7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13232" y="297180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 request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749808" y="3474720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 initiates a call</a:t>
            </a:r>
            <a:endParaRPr lang="en-US" sz="11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472" y="2990088"/>
            <a:ext cx="237744" cy="237744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2852928" y="1737360"/>
            <a:ext cx="2084832" cy="27432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3511296" y="2057400"/>
            <a:ext cx="768096" cy="768096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5888" y="2221992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035808" y="20299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B7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3017520" y="297180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Check bounds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3054096" y="3474720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Exact call measured against your bounds — no forecasting</a:t>
            </a:r>
            <a:endParaRPr lang="en-US" sz="110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2990088"/>
            <a:ext cx="237744" cy="237744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5157216" y="1737360"/>
            <a:ext cx="2084832" cy="27432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5815584" y="2057400"/>
            <a:ext cx="768096" cy="768096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0176" y="2221992"/>
            <a:ext cx="438912" cy="43891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340096" y="20299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B7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5321808" y="297180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Approve / block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5358384" y="3474720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Within bounds: proceed. Breach: blocked instantly</a:t>
            </a:r>
            <a:endParaRPr lang="en-US" sz="1100" dirty="0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048" y="2990088"/>
            <a:ext cx="237744" cy="237744"/>
          </a:xfrm>
          <a:prstGeom prst="rect">
            <a:avLst/>
          </a:prstGeom>
        </p:spPr>
      </p:pic>
      <p:sp>
        <p:nvSpPr>
          <p:cNvPr id="28" name="Shape 20"/>
          <p:cNvSpPr/>
          <p:nvPr/>
        </p:nvSpPr>
        <p:spPr>
          <a:xfrm>
            <a:off x="7461504" y="1737360"/>
            <a:ext cx="2084832" cy="27432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1"/>
          <p:cNvSpPr/>
          <p:nvPr/>
        </p:nvSpPr>
        <p:spPr>
          <a:xfrm>
            <a:off x="8119872" y="2057400"/>
            <a:ext cx="768096" cy="768096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464" y="2221992"/>
            <a:ext cx="438912" cy="438912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644384" y="20299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B7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Text 23"/>
          <p:cNvSpPr/>
          <p:nvPr/>
        </p:nvSpPr>
        <p:spPr>
          <a:xfrm>
            <a:off x="7626096" y="297180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Sign &amp; chain</a:t>
            </a:r>
            <a:endParaRPr lang="en-US" sz="1450" dirty="0"/>
          </a:p>
        </p:txBody>
      </p:sp>
      <p:sp>
        <p:nvSpPr>
          <p:cNvPr id="33" name="Text 24"/>
          <p:cNvSpPr/>
          <p:nvPr/>
        </p:nvSpPr>
        <p:spPr>
          <a:xfrm>
            <a:off x="7662672" y="3474720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SHA-256 signed and hash-chained</a:t>
            </a:r>
            <a:endParaRPr lang="en-US" sz="1100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336" y="2990088"/>
            <a:ext cx="237744" cy="237744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9765792" y="1737360"/>
            <a:ext cx="2084832" cy="27432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26"/>
          <p:cNvSpPr/>
          <p:nvPr/>
        </p:nvSpPr>
        <p:spPr>
          <a:xfrm>
            <a:off x="10424160" y="2057400"/>
            <a:ext cx="768096" cy="768096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8752" y="2221992"/>
            <a:ext cx="438912" cy="438912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9948672" y="202996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B7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600" dirty="0"/>
          </a:p>
        </p:txBody>
      </p:sp>
      <p:sp>
        <p:nvSpPr>
          <p:cNvPr id="39" name="Text 28"/>
          <p:cNvSpPr/>
          <p:nvPr/>
        </p:nvSpPr>
        <p:spPr>
          <a:xfrm>
            <a:off x="9930384" y="2971800"/>
            <a:ext cx="175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</a:t>
            </a:r>
            <a:endParaRPr lang="en-US" sz="1450" dirty="0"/>
          </a:p>
        </p:txBody>
      </p:sp>
      <p:sp>
        <p:nvSpPr>
          <p:cNvPr id="40" name="Text 29"/>
          <p:cNvSpPr/>
          <p:nvPr/>
        </p:nvSpPr>
        <p:spPr>
          <a:xfrm>
            <a:off x="9966960" y="3474720"/>
            <a:ext cx="16824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1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Append-only. Tamper-evident. Verifiable</a:t>
            </a:r>
            <a:endParaRPr lang="en-US" sz="1100" dirty="0"/>
          </a:p>
        </p:txBody>
      </p:sp>
      <p:sp>
        <p:nvSpPr>
          <p:cNvPr id="41" name="Shape 30"/>
          <p:cNvSpPr/>
          <p:nvPr/>
        </p:nvSpPr>
        <p:spPr>
          <a:xfrm>
            <a:off x="548640" y="4892040"/>
            <a:ext cx="11091672" cy="868680"/>
          </a:xfrm>
          <a:prstGeom prst="roundRect">
            <a:avLst>
              <a:gd name="adj" fmla="val 7368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1"/>
          <p:cNvSpPr/>
          <p:nvPr/>
        </p:nvSpPr>
        <p:spPr>
          <a:xfrm>
            <a:off x="822960" y="489204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Contains no AI whatsoever.  </a:t>
            </a:r>
            <a:r>
              <a:rPr lang="en-US" sz="14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pure control system — it cannot be prompted, deceived, or bypassed by the agents it governs.</a:t>
            </a:r>
            <a:endParaRPr lang="en-US" sz="1400" dirty="0"/>
          </a:p>
        </p:txBody>
      </p:sp>
      <p:sp>
        <p:nvSpPr>
          <p:cNvPr id="43" name="Text 32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THE GUARANTEE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Four hard bounds, checked before every call.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508760"/>
            <a:ext cx="2651760" cy="30632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1874520"/>
            <a:ext cx="868680" cy="86868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075688"/>
            <a:ext cx="475488" cy="4754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2926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Steps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868680" y="347472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Guards logic loops and runaway delegation.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3374136" y="1508760"/>
            <a:ext cx="2651760" cy="30632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694176" y="1874520"/>
            <a:ext cx="868680" cy="86868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344" y="2075688"/>
            <a:ext cx="475488" cy="47548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694176" y="2926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Tokens</a:t>
            </a:r>
            <a:endParaRPr lang="en-US" sz="2100" dirty="0"/>
          </a:p>
        </p:txBody>
      </p:sp>
      <p:sp>
        <p:nvSpPr>
          <p:cNvPr id="16" name="Text 12"/>
          <p:cNvSpPr/>
          <p:nvPr/>
        </p:nvSpPr>
        <p:spPr>
          <a:xfrm>
            <a:off x="3694176" y="347472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Guards context-window blowups — the truest proxy for model work.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6199632" y="1508760"/>
            <a:ext cx="2651760" cy="30632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6519672" y="1874520"/>
            <a:ext cx="868680" cy="86868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0840" y="2075688"/>
            <a:ext cx="475488" cy="47548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519672" y="2926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Cost</a:t>
            </a:r>
            <a:endParaRPr lang="en-US" sz="2100" dirty="0"/>
          </a:p>
        </p:txBody>
      </p:sp>
      <p:sp>
        <p:nvSpPr>
          <p:cNvPr id="21" name="Text 16"/>
          <p:cNvSpPr/>
          <p:nvPr/>
        </p:nvSpPr>
        <p:spPr>
          <a:xfrm>
            <a:off x="6519672" y="347472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hard dollar ceiling per run — the one finance cares about.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9025128" y="1508760"/>
            <a:ext cx="2651760" cy="30632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9345168" y="1874520"/>
            <a:ext cx="868680" cy="86868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6336" y="2075688"/>
            <a:ext cx="475488" cy="47548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345168" y="2926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Time</a:t>
            </a:r>
            <a:endParaRPr lang="en-US" sz="2100" dirty="0"/>
          </a:p>
        </p:txBody>
      </p:sp>
      <p:sp>
        <p:nvSpPr>
          <p:cNvPr id="26" name="Text 20"/>
          <p:cNvSpPr/>
          <p:nvPr/>
        </p:nvSpPr>
        <p:spPr>
          <a:xfrm>
            <a:off x="9345168" y="3474720"/>
            <a:ext cx="2057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Guards hung tool calls and latency-sensitive contexts.</a:t>
            </a:r>
            <a:endParaRPr lang="en-US" sz="1250" dirty="0"/>
          </a:p>
        </p:txBody>
      </p:sp>
      <p:sp>
        <p:nvSpPr>
          <p:cNvPr id="27" name="Shape 21"/>
          <p:cNvSpPr/>
          <p:nvPr/>
        </p:nvSpPr>
        <p:spPr>
          <a:xfrm>
            <a:off x="548640" y="4983480"/>
            <a:ext cx="11091672" cy="777240"/>
          </a:xfrm>
          <a:prstGeom prst="roundRect">
            <a:avLst>
              <a:gd name="adj" fmla="val 8235"/>
            </a:avLst>
          </a:prstGeom>
          <a:solidFill>
            <a:srgbClr val="E7F4F1"/>
          </a:solidFill>
          <a:ln w="12700">
            <a:solidFill>
              <a:srgbClr val="D3E2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2"/>
          <p:cNvSpPr/>
          <p:nvPr/>
        </p:nvSpPr>
        <p:spPr>
          <a:xfrm>
            <a:off x="822960" y="498348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Competitors cap steps and time after the fact.  </a:t>
            </a:r>
            <a:r>
              <a:rPr lang="en-US" sz="135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Only M enforces a hard token and cost ceiling before the call is made.</a:t>
            </a:r>
            <a:endParaRPr lang="en-US" sz="1350" dirty="0"/>
          </a:p>
        </p:txBody>
      </p:sp>
      <p:sp>
        <p:nvSpPr>
          <p:cNvPr id="29" name="Text 23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IN THE PRODUCT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See it run: live bounds, enforced.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80160"/>
            <a:ext cx="11091672" cy="4709160"/>
          </a:xfrm>
          <a:prstGeom prst="roundRect">
            <a:avLst>
              <a:gd name="adj" fmla="val 971"/>
            </a:avLst>
          </a:prstGeom>
          <a:solidFill>
            <a:srgbClr val="FFFFFF"/>
          </a:solidFill>
          <a:ln w="12700">
            <a:solidFill>
              <a:srgbClr val="E4E4E7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66928" y="1298448"/>
            <a:ext cx="11055096" cy="54864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66928" y="1847088"/>
            <a:ext cx="11055096" cy="12802"/>
          </a:xfrm>
          <a:prstGeom prst="rect">
            <a:avLst/>
          </a:prstGeom>
          <a:solidFill>
            <a:srgbClr val="E4E4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1417320"/>
            <a:ext cx="329184" cy="329184"/>
          </a:xfrm>
          <a:prstGeom prst="roundRect">
            <a:avLst>
              <a:gd name="adj" fmla="val 13889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1371600"/>
            <a:ext cx="21031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Controller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880360" y="1371600"/>
            <a:ext cx="3108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171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ACME • Regulated Environment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275320" y="1435608"/>
            <a:ext cx="1600200" cy="292608"/>
          </a:xfrm>
          <a:prstGeom prst="roundRect">
            <a:avLst>
              <a:gd name="adj" fmla="val 50000"/>
            </a:avLst>
          </a:prstGeom>
          <a:solidFill>
            <a:srgbClr val="D6F5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75320" y="1435608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COMPLIANCE ACTIVE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9966960" y="1435608"/>
            <a:ext cx="1371600" cy="292608"/>
          </a:xfrm>
          <a:prstGeom prst="roundRect">
            <a:avLst>
              <a:gd name="adj" fmla="val 50000"/>
            </a:avLst>
          </a:prstGeom>
          <a:solidFill>
            <a:srgbClr val="D6F5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966960" y="1435608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AUDIT TRAIL ON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822960" y="20116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03 — EXECUTION &amp; RESULTS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822960" y="228600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RT Results vs. Bounds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663440" y="2359152"/>
            <a:ext cx="1554480" cy="310896"/>
          </a:xfrm>
          <a:prstGeom prst="roundRect">
            <a:avLst>
              <a:gd name="adj" fmla="val 50000"/>
            </a:avLst>
          </a:prstGeom>
          <a:solidFill>
            <a:srgbClr val="E7F6EE"/>
          </a:solidFill>
          <a:ln w="12700">
            <a:solidFill>
              <a:srgbClr val="BFE0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2359152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E7B3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  ALL ENFORCED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14400" y="278892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200400" y="2788920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433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243s / 300s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14400" y="3090672"/>
            <a:ext cx="5394960" cy="155448"/>
          </a:xfrm>
          <a:prstGeom prst="roundRect">
            <a:avLst>
              <a:gd name="adj" fmla="val 50000"/>
            </a:avLst>
          </a:prstGeom>
          <a:solidFill>
            <a:srgbClr val="E4E4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14400" y="3090672"/>
            <a:ext cx="4369918" cy="155448"/>
          </a:xfrm>
          <a:prstGeom prst="roundRect">
            <a:avLst>
              <a:gd name="adj" fmla="val 50000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14400" y="34472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COST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200400" y="3447288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433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$9.80 / $12.50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14400" y="3749040"/>
            <a:ext cx="5394960" cy="155448"/>
          </a:xfrm>
          <a:prstGeom prst="roundRect">
            <a:avLst>
              <a:gd name="adj" fmla="val 50000"/>
            </a:avLst>
          </a:prstGeom>
          <a:solidFill>
            <a:srgbClr val="E4E4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914400" y="3749040"/>
            <a:ext cx="4229649" cy="155448"/>
          </a:xfrm>
          <a:prstGeom prst="roundRect">
            <a:avLst>
              <a:gd name="adj" fmla="val 50000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914400" y="410565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TOKENS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200400" y="4105656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433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87k / 120k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914400" y="4407408"/>
            <a:ext cx="5394960" cy="155448"/>
          </a:xfrm>
          <a:prstGeom prst="roundRect">
            <a:avLst>
              <a:gd name="adj" fmla="val 50000"/>
            </a:avLst>
          </a:prstGeom>
          <a:solidFill>
            <a:srgbClr val="E4E4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914400" y="4407408"/>
            <a:ext cx="3911346" cy="155448"/>
          </a:xfrm>
          <a:prstGeom prst="roundRect">
            <a:avLst>
              <a:gd name="adj" fmla="val 50000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914400" y="476402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ITERATIONS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200400" y="476402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1433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15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14400" y="5065776"/>
            <a:ext cx="5394960" cy="155448"/>
          </a:xfrm>
          <a:prstGeom prst="roundRect">
            <a:avLst>
              <a:gd name="adj" fmla="val 50000"/>
            </a:avLst>
          </a:prstGeom>
          <a:solidFill>
            <a:srgbClr val="E4E4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914400" y="5065776"/>
            <a:ext cx="3954506" cy="155448"/>
          </a:xfrm>
          <a:prstGeom prst="roundRect">
            <a:avLst>
              <a:gd name="adj" fmla="val 50000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766560" y="2743200"/>
            <a:ext cx="4663440" cy="868680"/>
          </a:xfrm>
          <a:prstGeom prst="roundRect">
            <a:avLst>
              <a:gd name="adj" fmla="val 6316"/>
            </a:avLst>
          </a:prstGeom>
          <a:solidFill>
            <a:srgbClr val="FAFAFA"/>
          </a:solidFill>
          <a:ln w="12700">
            <a:solidFill>
              <a:srgbClr val="E4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7040880" y="288036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7171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ENTROPY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7040880" y="310896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0.87</a:t>
            </a:r>
            <a:endParaRPr lang="en-US" sz="2200" dirty="0"/>
          </a:p>
        </p:txBody>
      </p:sp>
      <p:sp>
        <p:nvSpPr>
          <p:cNvPr id="41" name="Text 39"/>
          <p:cNvSpPr/>
          <p:nvPr/>
        </p:nvSpPr>
        <p:spPr>
          <a:xfrm>
            <a:off x="9235440" y="288036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7171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FANO RISK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9235440" y="310896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0.04</a:t>
            </a:r>
            <a:endParaRPr lang="en-US" sz="2200" dirty="0"/>
          </a:p>
        </p:txBody>
      </p:sp>
      <p:sp>
        <p:nvSpPr>
          <p:cNvPr id="43" name="Shape 41"/>
          <p:cNvSpPr/>
          <p:nvPr/>
        </p:nvSpPr>
        <p:spPr>
          <a:xfrm>
            <a:off x="6766560" y="370332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E7F6EE"/>
          </a:solidFill>
          <a:ln w="12700">
            <a:solidFill>
              <a:srgbClr val="BFE0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3867912"/>
            <a:ext cx="329184" cy="329184"/>
          </a:xfrm>
          <a:prstGeom prst="rect">
            <a:avLst/>
          </a:prstGeom>
        </p:spPr>
      </p:pic>
      <p:sp>
        <p:nvSpPr>
          <p:cNvPr id="45" name="Text 42"/>
          <p:cNvSpPr/>
          <p:nvPr/>
        </p:nvSpPr>
        <p:spPr>
          <a:xfrm>
            <a:off x="7498080" y="3703320"/>
            <a:ext cx="3749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Cryptographic tracing  </a:t>
            </a:r>
            <a:r>
              <a:rPr lang="en-US" sz="1250" b="1" dirty="0">
                <a:solidFill>
                  <a:srgbClr val="1E7B3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Verified</a:t>
            </a:r>
            <a:endParaRPr lang="en-US" sz="1250" dirty="0"/>
          </a:p>
        </p:txBody>
      </p:sp>
      <p:sp>
        <p:nvSpPr>
          <p:cNvPr id="46" name="Shape 43"/>
          <p:cNvSpPr/>
          <p:nvPr/>
        </p:nvSpPr>
        <p:spPr>
          <a:xfrm>
            <a:off x="6766560" y="4453128"/>
            <a:ext cx="4663440" cy="694944"/>
          </a:xfrm>
          <a:prstGeom prst="roundRect">
            <a:avLst>
              <a:gd name="adj" fmla="val 7895"/>
            </a:avLst>
          </a:prstGeom>
          <a:solidFill>
            <a:srgbClr val="FAFAFA"/>
          </a:solidFill>
          <a:ln w="12700">
            <a:solidFill>
              <a:srgbClr val="E4E4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4"/>
          <p:cNvSpPr/>
          <p:nvPr/>
        </p:nvSpPr>
        <p:spPr>
          <a:xfrm>
            <a:off x="7040880" y="4544568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7171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MODEL / COST COMPARISON</a:t>
            </a:r>
            <a:endParaRPr lang="en-US" sz="900" dirty="0"/>
          </a:p>
        </p:txBody>
      </p:sp>
      <p:sp>
        <p:nvSpPr>
          <p:cNvPr id="48" name="Text 45"/>
          <p:cNvSpPr/>
          <p:nvPr/>
        </p:nvSpPr>
        <p:spPr>
          <a:xfrm>
            <a:off x="7040880" y="477316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Claude 3.7</a:t>
            </a:r>
            <a:r>
              <a:rPr lang="en-US" sz="125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·  lowest cost</a:t>
            </a:r>
            <a:endParaRPr lang="en-US" sz="1250" dirty="0"/>
          </a:p>
        </p:txBody>
      </p:sp>
      <p:sp>
        <p:nvSpPr>
          <p:cNvPr id="49" name="Text 46"/>
          <p:cNvSpPr/>
          <p:nvPr/>
        </p:nvSpPr>
        <p:spPr>
          <a:xfrm>
            <a:off x="548640" y="6053328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actual M Controller run screen — every bound measured against your limits, live, and signed into the audit chain.</a:t>
            </a:r>
            <a:endParaRPr lang="en-US" sz="1150" dirty="0"/>
          </a:p>
        </p:txBody>
      </p:sp>
      <p:sp>
        <p:nvSpPr>
          <p:cNvPr id="50" name="Text 47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— M Controller · Execution &amp; Results   · 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DESIGN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Pre-emptive, immutable, and silent by design.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37160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1874520"/>
            <a:ext cx="777240" cy="77724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2057400"/>
            <a:ext cx="411480" cy="4114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74520" y="164592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Pre-emptive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1874520" y="2103120"/>
            <a:ext cx="3886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 call is checked against your hard bounds before it is sent. The one that would cross a bound is blocked — deterministic, not after-the-fact.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309360" y="137160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629400" y="1874520"/>
            <a:ext cx="777240" cy="77724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205740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635240" y="164592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Immutable</a:t>
            </a:r>
            <a:endParaRPr lang="en-US" sz="1650" dirty="0"/>
          </a:p>
        </p:txBody>
      </p:sp>
      <p:sp>
        <p:nvSpPr>
          <p:cNvPr id="16" name="Text 12"/>
          <p:cNvSpPr/>
          <p:nvPr/>
        </p:nvSpPr>
        <p:spPr>
          <a:xfrm>
            <a:off x="7635240" y="2103120"/>
            <a:ext cx="3886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 decision is signed and hash-chained the moment it is made. The record can’t be altered after the fact.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548640" y="3410712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68680" y="3913632"/>
            <a:ext cx="777240" cy="77724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560" y="4096512"/>
            <a:ext cx="411480" cy="41148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874520" y="3685032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Silent to agents</a:t>
            </a:r>
            <a:endParaRPr lang="en-US" sz="1650" dirty="0"/>
          </a:p>
        </p:txBody>
      </p:sp>
      <p:sp>
        <p:nvSpPr>
          <p:cNvPr id="21" name="Text 16"/>
          <p:cNvSpPr/>
          <p:nvPr/>
        </p:nvSpPr>
        <p:spPr>
          <a:xfrm>
            <a:off x="1874520" y="4142232"/>
            <a:ext cx="3886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can’t see, negotiate with, prompt-inject, or bypass M. It sits above the agent layer.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309360" y="3410712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629400" y="3913632"/>
            <a:ext cx="777240" cy="77724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2280" y="4096512"/>
            <a:ext cx="411480" cy="41148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635240" y="3685032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Evidence engine</a:t>
            </a:r>
            <a:endParaRPr lang="en-US" sz="1650" dirty="0"/>
          </a:p>
        </p:txBody>
      </p:sp>
      <p:sp>
        <p:nvSpPr>
          <p:cNvPr id="26" name="Text 20"/>
          <p:cNvSpPr/>
          <p:nvPr/>
        </p:nvSpPr>
        <p:spPr>
          <a:xfrm>
            <a:off x="7635240" y="4142232"/>
            <a:ext cx="3886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Every tool call and result is logged in the signed chain — so any output traces back to its real source. Evidence, not guesswork.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ADOPTION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Turn any LLM into a governed agent — via API, in an afternoon.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554480"/>
            <a:ext cx="3429000" cy="1554480"/>
          </a:xfrm>
          <a:prstGeom prst="roundRect">
            <a:avLst>
              <a:gd name="adj" fmla="val 5294"/>
            </a:avLst>
          </a:prstGeom>
          <a:solidFill>
            <a:srgbClr val="0E5A50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178308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 BRING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22960" y="206654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Any LLM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822960" y="256032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GPT · Claude · Llama · Bedrock</a:t>
            </a:r>
            <a:endParaRPr lang="en-US" sz="11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084" y="2194560"/>
            <a:ext cx="274320" cy="27432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4480560" y="1554480"/>
            <a:ext cx="3429000" cy="1554480"/>
          </a:xfrm>
          <a:prstGeom prst="roundRect">
            <a:avLst>
              <a:gd name="adj" fmla="val 5294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754880" y="178308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 CONTROL WIRES THE REST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4754880" y="206654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Control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4754880" y="256032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Connects tools · injects memory · enforces policy · starts audit chain</a:t>
            </a:r>
            <a:endParaRPr lang="en-US" sz="11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004" y="2194560"/>
            <a:ext cx="274320" cy="27432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8412480" y="1554480"/>
            <a:ext cx="3429000" cy="1554480"/>
          </a:xfrm>
          <a:prstGeom prst="roundRect">
            <a:avLst>
              <a:gd name="adj" fmla="val 5294"/>
            </a:avLst>
          </a:prstGeom>
          <a:solidFill>
            <a:srgbClr val="2FB79E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8686800" y="178308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0E5A5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 GET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8686800" y="206654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Governed agent</a:t>
            </a:r>
            <a:endParaRPr lang="en-US" sz="2100" dirty="0"/>
          </a:p>
        </p:txBody>
      </p:sp>
      <p:sp>
        <p:nvSpPr>
          <p:cNvPr id="20" name="Text 16"/>
          <p:cNvSpPr/>
          <p:nvPr/>
        </p:nvSpPr>
        <p:spPr>
          <a:xfrm>
            <a:off x="8686800" y="2560320"/>
            <a:ext cx="2880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0E5A5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Live · audited · cost-bounded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548640" y="3520440"/>
            <a:ext cx="11091672" cy="2148840"/>
          </a:xfrm>
          <a:prstGeom prst="roundRect">
            <a:avLst>
              <a:gd name="adj" fmla="val 3404"/>
            </a:avLst>
          </a:prstGeom>
          <a:solidFill>
            <a:srgbClr val="E7F4F1"/>
          </a:solidFill>
          <a:ln w="12700">
            <a:solidFill>
              <a:srgbClr val="D3E2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868680" y="37490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 USE CASE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868680" y="404164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Risk Morning Report Agent</a:t>
            </a:r>
            <a:endParaRPr lang="en-US" sz="2000" dirty="0"/>
          </a:p>
        </p:txBody>
      </p:sp>
      <p:sp>
        <p:nvSpPr>
          <p:cNvPr id="24" name="Text 20"/>
          <p:cNvSpPr/>
          <p:nvPr/>
        </p:nvSpPr>
        <p:spPr>
          <a:xfrm>
            <a:off x="868680" y="46634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LLM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2240280" y="46634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Your choice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6263640" y="46634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</a:t>
            </a:r>
            <a:endParaRPr lang="en-US" sz="1050" dirty="0"/>
          </a:p>
        </p:txBody>
      </p:sp>
      <p:sp>
        <p:nvSpPr>
          <p:cNvPr id="27" name="Text 23"/>
          <p:cNvSpPr/>
          <p:nvPr/>
        </p:nvSpPr>
        <p:spPr>
          <a:xfrm>
            <a:off x="7635240" y="46634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Bloomberg · Risk DB · Email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868680" y="51206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MEMORY</a:t>
            </a:r>
            <a:endParaRPr lang="en-US" sz="1050" dirty="0"/>
          </a:p>
        </p:txBody>
      </p:sp>
      <p:sp>
        <p:nvSpPr>
          <p:cNvPr id="29" name="Text 25"/>
          <p:cNvSpPr/>
          <p:nvPr/>
        </p:nvSpPr>
        <p:spPr>
          <a:xfrm>
            <a:off x="2240280" y="51206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Prior reports + thresholds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6263640" y="51206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</a:t>
            </a:r>
            <a:endParaRPr lang="en-US" sz="1050" dirty="0"/>
          </a:p>
        </p:txBody>
      </p:sp>
      <p:sp>
        <p:nvSpPr>
          <p:cNvPr id="31" name="Text 27"/>
          <p:cNvSpPr/>
          <p:nvPr/>
        </p:nvSpPr>
        <p:spPr>
          <a:xfrm>
            <a:off x="7635240" y="51206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Daily Risk Committee brief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263640" y="37947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i="1" dirty="0">
                <a:solidFill>
                  <a:srgbClr val="1E7B3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Governed · Audited · Cost-bounded</a:t>
            </a:r>
            <a:endParaRPr lang="en-US" sz="1150" dirty="0"/>
          </a:p>
        </p:txBody>
      </p:sp>
      <p:sp>
        <p:nvSpPr>
          <p:cNvPr id="33" name="Text 29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ROADMAP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What’s live, and what’s next.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2651760" cy="39776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41248" y="1709928"/>
            <a:ext cx="1051560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41248" y="1709928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41248" y="228600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Control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41248" y="2862072"/>
            <a:ext cx="2084832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governance control plane. Deploy into your AWS VPC and start governing agents today.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41248" y="4663440"/>
            <a:ext cx="2084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1E7B3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Full UI — available now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74136" y="1417320"/>
            <a:ext cx="2651760" cy="39776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66744" y="1709928"/>
            <a:ext cx="1051560" cy="384048"/>
          </a:xfrm>
          <a:prstGeom prst="roundRect">
            <a:avLst>
              <a:gd name="adj" fmla="val 14286"/>
            </a:avLst>
          </a:prstGeom>
          <a:solidFill>
            <a:srgbClr val="1E7B3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66744" y="1709928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3666744" y="228600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Policy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3666744" y="2862072"/>
            <a:ext cx="2084832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Rules engine fully operational. Write policy in YAML today.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666744" y="4663440"/>
            <a:ext cx="2084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1E7B3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Visual editor in 2 weeks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99632" y="1417320"/>
            <a:ext cx="2651760" cy="39776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492240" y="1709928"/>
            <a:ext cx="1051560" cy="384048"/>
          </a:xfrm>
          <a:prstGeom prst="roundRect">
            <a:avLst>
              <a:gd name="adj" fmla="val 14286"/>
            </a:avLst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92240" y="1709928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READY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92240" y="228600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Observatory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492240" y="2862072"/>
            <a:ext cx="2084832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Connects to Splunk, Datadog and the observability stack you already run.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92240" y="4663440"/>
            <a:ext cx="2084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Inside your existing stack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9025128" y="1417320"/>
            <a:ext cx="2651760" cy="397764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9317736" y="1709928"/>
            <a:ext cx="1051560" cy="384048"/>
          </a:xfrm>
          <a:prstGeom prst="roundRect">
            <a:avLst>
              <a:gd name="adj" fmla="val 14286"/>
            </a:avLst>
          </a:prstGeom>
          <a:solidFill>
            <a:srgbClr val="E08A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317736" y="1709928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SOON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9317736" y="228600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 Lab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9317736" y="2862072"/>
            <a:ext cx="2084832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Safe simulation and experimentation — run what-if scenarios before going live.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317736" y="4663440"/>
            <a:ext cx="2084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i="1" dirty="0">
                <a:solidFill>
                  <a:srgbClr val="E08A3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Coming soon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· Enterprise AI Governance · ed@octrol.com · octrol.com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58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5486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3E948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868680" y="3246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now?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896112" y="4389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Token economics and regulation have pushed governance to the top of the agenda.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448495" y="6217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NOW · THE URGENCY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Three forces are converging this year.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3566160" cy="370332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1783080"/>
            <a:ext cx="868680" cy="86868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1984248"/>
            <a:ext cx="475488" cy="47548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68680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Token economics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3355848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Costs have gone through the roof. Value realization now hinges on bounded, predictable spend — the #1 issue on the AI agenda.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68680" y="46634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#1 VALUE DRIVER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297680" y="1417320"/>
            <a:ext cx="3566160" cy="370332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617720" y="1783080"/>
            <a:ext cx="868680" cy="86868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88" y="1984248"/>
            <a:ext cx="475488" cy="47548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617720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Governance &amp; audit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4617720" y="3355848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Boards now demand transparency, traceability and auditability for every autonomous action. Governance is the #2 issue.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4617720" y="46634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#2 VALUE DRIVER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8046720" y="1417320"/>
            <a:ext cx="3566160" cy="370332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366760" y="1783080"/>
            <a:ext cx="868680" cy="868680"/>
          </a:xfrm>
          <a:prstGeom prst="ellipse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928" y="1984248"/>
            <a:ext cx="475488" cy="4754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366760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Regulatory deadlines</a:t>
            </a:r>
            <a:endParaRPr lang="en-US" sz="1800" dirty="0"/>
          </a:p>
        </p:txBody>
      </p:sp>
      <p:sp>
        <p:nvSpPr>
          <p:cNvPr id="23" name="Text 18"/>
          <p:cNvSpPr/>
          <p:nvPr/>
        </p:nvSpPr>
        <p:spPr>
          <a:xfrm>
            <a:off x="8366760" y="3355848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EU AI Act, FCA and SEC expectations are landing now. Documented evidence of control is moving from optional to required.</a:t>
            </a:r>
            <a:endParaRPr lang="en-US" sz="1250" dirty="0"/>
          </a:p>
        </p:txBody>
      </p:sp>
      <p:sp>
        <p:nvSpPr>
          <p:cNvPr id="24" name="Text 19"/>
          <p:cNvSpPr/>
          <p:nvPr/>
        </p:nvSpPr>
        <p:spPr>
          <a:xfrm>
            <a:off x="8366760" y="46634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COMPLIANCE IS LANDING</a:t>
            </a:r>
            <a:endParaRPr lang="en-US" sz="1000" dirty="0"/>
          </a:p>
        </p:txBody>
      </p:sp>
      <p:sp>
        <p:nvSpPr>
          <p:cNvPr id="25" name="Text 20"/>
          <p:cNvSpPr/>
          <p:nvPr/>
        </p:nvSpPr>
        <p:spPr>
          <a:xfrm>
            <a:off x="548640" y="53035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30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Discretionary budget is already moving to solve this. The firms that bound and prove their AI spend now will set the standard others are measured against.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58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5486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3E948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868680" y="3246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moat.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896112" y="4389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Where our lead actually sits — and how we widen it.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448495" y="6217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MOAT · COMPETITIVE POSITION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lead is execution and evidence — not a locked door.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2344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6000"/>
              </a:lnSpc>
              <a:buNone/>
            </a:pPr>
            <a:r>
              <a:rPr lang="en-US" sz="13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Moats in AI shift constantly, and we’re candid about that. Today the defensible advantage is a working, deterministic control plane that regulated buyers can trust — and the audit evidence that accumulates once it’s deployed.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2103120"/>
            <a:ext cx="5440680" cy="2743200"/>
          </a:xfrm>
          <a:prstGeom prst="roundRect">
            <a:avLst>
              <a:gd name="adj" fmla="val 2667"/>
            </a:avLst>
          </a:prstGeom>
          <a:solidFill>
            <a:srgbClr val="E7F4F1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2359152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OTHERS DO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68680" y="2779776"/>
            <a:ext cx="4800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lnSpc>
                <a:spcPct val="11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Cap steps and time — but only after a call runs</a:t>
            </a:r>
            <a:endParaRPr lang="en-US" sz="130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Monitor agents with more agents (an LLM watching an LLM)</a:t>
            </a:r>
            <a:endParaRPr lang="en-US" sz="130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Dashboards that observe spend, not enforce it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99632" y="2103120"/>
            <a:ext cx="5440680" cy="2743200"/>
          </a:xfrm>
          <a:prstGeom prst="roundRect">
            <a:avLst>
              <a:gd name="adj" fmla="val 2667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19672" y="2359152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 OCTROL M LEADS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19672" y="2779776"/>
            <a:ext cx="4800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lnSpc>
                <a:spcPct val="110000"/>
              </a:lnSpc>
              <a:spcAft>
                <a:spcPts val="900"/>
              </a:spcAft>
              <a:buSzPct val="100000"/>
              <a:buChar char="✓"/>
            </a:pPr>
            <a:r>
              <a:rPr lang="en-US" sz="13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Pre-call enforcement — a hard token and cost ceiling before the call</a:t>
            </a:r>
            <a:endParaRPr lang="en-US" sz="130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AI in the control path — can’t be prompt-injected or bypassed</a:t>
            </a:r>
            <a:endParaRPr lang="en-US" sz="1300" dirty="0"/>
          </a:p>
          <a:p>
            <a:pPr marL="0" indent="0">
              <a:lnSpc>
                <a:spcPct val="110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Signed, hash-chained evidence built for regulators, not dashboards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5074920"/>
            <a:ext cx="11091672" cy="713232"/>
          </a:xfrm>
          <a:prstGeom prst="roundRect">
            <a:avLst>
              <a:gd name="adj" fmla="val 8974"/>
            </a:avLst>
          </a:prstGeom>
          <a:solidFill>
            <a:srgbClr val="FCEFE1"/>
          </a:solidFill>
          <a:ln w="12700">
            <a:solidFill>
              <a:srgbClr val="F0D2B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22960" y="5074920"/>
            <a:ext cx="10515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E08A3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we widen it:  </a:t>
            </a:r>
            <a:r>
              <a:rPr lang="en-US" sz="1250" dirty="0">
                <a:solidFill>
                  <a:srgbClr val="6B4A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ship fast, own the regulated-finance niche, and let every deployment deepen an audit-evidence advantage competitors can’t retro-fit.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TO READ THIS DECK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four questions every buyer asks.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2587752" cy="416052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1828800"/>
            <a:ext cx="822960" cy="822960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18288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26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272" y="1874520"/>
            <a:ext cx="566928" cy="56692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68680" y="292608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problem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520440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pain — and the cost of doing nothing.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401568" y="1417320"/>
            <a:ext cx="2587752" cy="416052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721608" y="1828800"/>
            <a:ext cx="822960" cy="822960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721608" y="18288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26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874520"/>
            <a:ext cx="566928" cy="56692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721608" y="292608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Octrol M?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3721608" y="3520440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it works, and why no model-based monitor can match it.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254496" y="1417320"/>
            <a:ext cx="2587752" cy="416052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6574536" y="1828800"/>
            <a:ext cx="822960" cy="822960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6574536" y="18288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2600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128" y="1874520"/>
            <a:ext cx="566928" cy="56692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574536" y="292608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now?</a:t>
            </a:r>
            <a:endParaRPr lang="en-US" sz="1700" dirty="0"/>
          </a:p>
        </p:txBody>
      </p:sp>
      <p:sp>
        <p:nvSpPr>
          <p:cNvPr id="24" name="Text 19"/>
          <p:cNvSpPr/>
          <p:nvPr/>
        </p:nvSpPr>
        <p:spPr>
          <a:xfrm>
            <a:off x="6574536" y="3520440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Token economics and regulation have made this urgent.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9107424" y="1417320"/>
            <a:ext cx="2587752" cy="4160520"/>
          </a:xfrm>
          <a:prstGeom prst="roundRect">
            <a:avLst>
              <a:gd name="adj" fmla="val 2827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1"/>
          <p:cNvSpPr/>
          <p:nvPr/>
        </p:nvSpPr>
        <p:spPr>
          <a:xfrm>
            <a:off x="9427464" y="1828800"/>
            <a:ext cx="822960" cy="822960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2"/>
          <p:cNvSpPr/>
          <p:nvPr/>
        </p:nvSpPr>
        <p:spPr>
          <a:xfrm>
            <a:off x="9427464" y="18288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2600" dirty="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5056" y="1874520"/>
            <a:ext cx="566928" cy="56692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427464" y="2926080"/>
            <a:ext cx="1947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moat.</a:t>
            </a:r>
            <a:endParaRPr lang="en-US" sz="1700" dirty="0"/>
          </a:p>
        </p:txBody>
      </p:sp>
      <p:sp>
        <p:nvSpPr>
          <p:cNvPr id="30" name="Text 24"/>
          <p:cNvSpPr/>
          <p:nvPr/>
        </p:nvSpPr>
        <p:spPr>
          <a:xfrm>
            <a:off x="9427464" y="3520440"/>
            <a:ext cx="194767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What competitors do, and where our lead sits.</a:t>
            </a:r>
            <a:endParaRPr lang="en-US" sz="1250" dirty="0"/>
          </a:p>
        </p:txBody>
      </p:sp>
      <p:sp>
        <p:nvSpPr>
          <p:cNvPr id="31" name="Text 25"/>
          <p:cNvSpPr/>
          <p:nvPr/>
        </p:nvSpPr>
        <p:spPr>
          <a:xfrm>
            <a:off x="548640" y="58064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are already running in production. This deck answers those four questions, in order.</a:t>
            </a:r>
            <a:endParaRPr lang="en-US" sz="1200" dirty="0"/>
          </a:p>
        </p:txBody>
      </p:sp>
      <p:sp>
        <p:nvSpPr>
          <p:cNvPr id="32" name="Text 26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58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503920" y="914400"/>
            <a:ext cx="3657600" cy="5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0" b="1" dirty="0">
                <a:solidFill>
                  <a:srgbClr val="2E857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</a:t>
            </a:r>
            <a:endParaRPr lang="en-US" sz="34000" dirty="0"/>
          </a:p>
        </p:txBody>
      </p:sp>
      <p:sp>
        <p:nvSpPr>
          <p:cNvPr id="4" name="Text 2"/>
          <p:cNvSpPr/>
          <p:nvPr/>
        </p:nvSpPr>
        <p:spPr>
          <a:xfrm>
            <a:off x="868680" y="1097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ASK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50876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Start with 30 days.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68680" y="2743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deploy into your cloud account or in your data </a:t>
            </a:r>
            <a:r>
              <a:rPr lang="en-US" sz="1900" i="1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center. You </a:t>
            </a:r>
            <a:r>
              <a:rPr lang="en-US" sz="1900" i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govern your agents. You decide.</a:t>
            </a:r>
            <a:endParaRPr lang="en-US" sz="19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3794760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376732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AF6F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SHA-256 hash-chained audit — tamper-evident</a:t>
            </a:r>
            <a:endParaRPr lang="en-US" sz="15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4453128"/>
            <a:ext cx="384048" cy="38404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4425696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AF6F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Deterministic pre-call bound enforcement</a:t>
            </a:r>
            <a:endParaRPr lang="en-US" sz="15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" y="5111496"/>
            <a:ext cx="384048" cy="3840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63040" y="5084064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AF6F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On-premises — your data never leaves your VPC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868680" y="5989320"/>
            <a:ext cx="4572000" cy="18288"/>
          </a:xfrm>
          <a:prstGeom prst="rect">
            <a:avLst/>
          </a:prstGeom>
          <a:solidFill>
            <a:srgbClr val="4E9A8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9"/>
          <p:cNvSpPr/>
          <p:nvPr/>
        </p:nvSpPr>
        <p:spPr>
          <a:xfrm>
            <a:off x="868680" y="6126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ed@octrol.com</a:t>
            </a:r>
            <a:r>
              <a:rPr lang="en-US" sz="14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octrol.com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58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5486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3E948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868680" y="3246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problem.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896112" y="4389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business pain — and the measurable cost of doing nothing.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448495" y="6217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AI agents are live. Nobody is in control.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68680" y="1920240"/>
            <a:ext cx="777240" cy="77724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2103120"/>
            <a:ext cx="411480" cy="4114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74520" y="170992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hard limits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1874520" y="21671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 agent can loop, blow up its context, or run away with cost. Step and time caps only stop it after the fact.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309360" y="141732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6629400" y="1920240"/>
            <a:ext cx="777240" cy="77724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210312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635240" y="170992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audit trail</a:t>
            </a:r>
            <a:endParaRPr lang="en-US" sz="1650" dirty="0"/>
          </a:p>
        </p:txBody>
      </p:sp>
      <p:sp>
        <p:nvSpPr>
          <p:cNvPr id="16" name="Text 12"/>
          <p:cNvSpPr/>
          <p:nvPr/>
        </p:nvSpPr>
        <p:spPr>
          <a:xfrm>
            <a:off x="7635240" y="21671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record of what ran, what it called, who approved it, or what it cost.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548640" y="347472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68680" y="3977640"/>
            <a:ext cx="777240" cy="77724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560" y="4160520"/>
            <a:ext cx="411480" cy="41148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874520" y="376732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proof for regulators</a:t>
            </a:r>
            <a:endParaRPr lang="en-US" sz="1650" dirty="0"/>
          </a:p>
        </p:txBody>
      </p:sp>
      <p:sp>
        <p:nvSpPr>
          <p:cNvPr id="21" name="Text 16"/>
          <p:cNvSpPr/>
          <p:nvPr/>
        </p:nvSpPr>
        <p:spPr>
          <a:xfrm>
            <a:off x="1874520" y="42245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EU AI Act, FCA and SEC require documented evidence of AI governance. Most firms have none.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309360" y="3474720"/>
            <a:ext cx="5440680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6629400" y="3977640"/>
            <a:ext cx="777240" cy="777240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2280" y="4160520"/>
            <a:ext cx="411480" cy="41148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635240" y="376732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Hallucinated outputs</a:t>
            </a:r>
            <a:endParaRPr lang="en-US" sz="1650" dirty="0"/>
          </a:p>
        </p:txBody>
      </p:sp>
      <p:sp>
        <p:nvSpPr>
          <p:cNvPr id="26" name="Text 20"/>
          <p:cNvSpPr/>
          <p:nvPr/>
        </p:nvSpPr>
        <p:spPr>
          <a:xfrm>
            <a:off x="7635240" y="4224528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6000"/>
              </a:lnSpc>
              <a:buNone/>
            </a:pPr>
            <a:r>
              <a:rPr lang="en-US" sz="12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LLMs fabricate citations and data. In financial services, a fabricated reference is a liability.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548640" y="585216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Source: Bai et al., “How Do AI Agents Spend Your Money?” arXiv:2604.22750 (2026).</a:t>
            </a:r>
            <a:endParaRPr lang="en-US" sz="900" dirty="0"/>
          </a:p>
        </p:txBody>
      </p:sp>
      <p:sp>
        <p:nvSpPr>
          <p:cNvPr id="28" name="Text 22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PROBLEM · THE COST OF INACTION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cost of doing nothing is measurable.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23444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Token economics is the #1 problem in AI value realization. Governance is #2. An ungoverned agent turns both into open-ended, unpredictable spend.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05740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2350008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~1000×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841248" y="3282696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CDEDE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MORE TOKENS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41248" y="3648456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 agentic task burns roughly a thousand times the tokens of a single chat message.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297680" y="205740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0" y="2350008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up to 30×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4590288" y="3282696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CDEDE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RUN-TO-RUN SWING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590288" y="3648456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same task can vary up to thirtyfold in cost between identical runs.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46720" y="205740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321040" y="2350008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</a:t>
            </a:r>
            <a:endParaRPr lang="en-US" sz="4400" dirty="0"/>
          </a:p>
        </p:txBody>
      </p:sp>
      <p:sp>
        <p:nvSpPr>
          <p:cNvPr id="18" name="Text 16"/>
          <p:cNvSpPr/>
          <p:nvPr/>
        </p:nvSpPr>
        <p:spPr>
          <a:xfrm>
            <a:off x="8339328" y="3282696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CDEDE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HARD CEILINGS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339328" y="3648456"/>
            <a:ext cx="299923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200" dirty="0">
                <a:solidFill>
                  <a:srgbClr val="DCEFE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Most deployments run with no enforced dollar limit before a call is made.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49834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Discretionary budget is already burning a hole in the buyer’s pocket. The only question is whether that spend is bounded and provable — or not.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85216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Source: Bai et al., arXiv:2604.22750 (2026) — agentic tasks burn ~1000× more tokens than chat; the same task can vary up to 30× run-to-run.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 ·  Enterprise AI Governance  ·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580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5486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0" b="1" dirty="0">
                <a:solidFill>
                  <a:srgbClr val="3E948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868680" y="3246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Why Octrol M?</a:t>
            </a:r>
            <a:endParaRPr lang="en-US" sz="5000" dirty="0"/>
          </a:p>
        </p:txBody>
      </p:sp>
      <p:sp>
        <p:nvSpPr>
          <p:cNvPr id="5" name="Text 3"/>
          <p:cNvSpPr/>
          <p:nvPr/>
        </p:nvSpPr>
        <p:spPr>
          <a:xfrm>
            <a:off x="896112" y="4389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A6E7D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How it works — and why a control system with no model in the path can’t be tricked.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448495" y="6217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HOW IT WORKS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governed agent runtime, end to end.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1887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 LLM orchestrator executes multi-step tasks with a fleet of deterministic tools, inside a governance envelope that bounds, observes, forecasts and audits every run.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9385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PROMPT SOURCE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200400" y="1938528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M-CONTROL · GOVERNANCE ENVELOPE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8686800" y="193852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 INTAKE DOMAINS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40080" y="2514600"/>
            <a:ext cx="21945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822960" y="2715768"/>
            <a:ext cx="384048" cy="384048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2798064"/>
            <a:ext cx="219456" cy="219456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325880" y="2514600"/>
            <a:ext cx="1417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Machine-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generated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40080" y="3474720"/>
            <a:ext cx="21945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822960" y="3675888"/>
            <a:ext cx="384048" cy="384048"/>
          </a:xfrm>
          <a:prstGeom prst="ellipse">
            <a:avLst/>
          </a:prstGeom>
          <a:solidFill>
            <a:srgbClr val="E7F4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" y="3758184"/>
            <a:ext cx="219456" cy="21945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325880" y="3474720"/>
            <a:ext cx="1417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Human-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generated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2880360" y="3310128"/>
            <a:ext cx="32004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3200400" y="2331720"/>
            <a:ext cx="4709160" cy="2651760"/>
          </a:xfrm>
          <a:prstGeom prst="roundRect">
            <a:avLst>
              <a:gd name="adj" fmla="val 2414"/>
            </a:avLst>
          </a:prstGeom>
          <a:solidFill>
            <a:srgbClr val="E7F4F1"/>
          </a:solidFill>
          <a:ln w="19050">
            <a:solidFill>
              <a:srgbClr val="158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7"/>
          <p:cNvSpPr/>
          <p:nvPr/>
        </p:nvSpPr>
        <p:spPr>
          <a:xfrm>
            <a:off x="3401568" y="2487168"/>
            <a:ext cx="4297680" cy="420624"/>
          </a:xfrm>
          <a:prstGeom prst="roundRect">
            <a:avLst>
              <a:gd name="adj" fmla="val 8696"/>
            </a:avLst>
          </a:prstGeom>
          <a:solidFill>
            <a:srgbClr val="158071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3438144" y="2487168"/>
            <a:ext cx="42245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Governor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3401568" y="3017520"/>
            <a:ext cx="1344168" cy="512064"/>
          </a:xfrm>
          <a:prstGeom prst="roundRect">
            <a:avLst>
              <a:gd name="adj" fmla="val 7143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3438144" y="3017520"/>
            <a:ext cx="12710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Orchestrator</a:t>
            </a:r>
            <a:endParaRPr lang="en-US" sz="1050" dirty="0"/>
          </a:p>
        </p:txBody>
      </p:sp>
      <p:sp>
        <p:nvSpPr>
          <p:cNvPr id="25" name="Shape 21"/>
          <p:cNvSpPr/>
          <p:nvPr/>
        </p:nvSpPr>
        <p:spPr>
          <a:xfrm>
            <a:off x="4791456" y="3017520"/>
            <a:ext cx="1344168" cy="512064"/>
          </a:xfrm>
          <a:prstGeom prst="roundRect">
            <a:avLst>
              <a:gd name="adj" fmla="val 7143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/>
          <p:nvPr/>
        </p:nvSpPr>
        <p:spPr>
          <a:xfrm>
            <a:off x="4828032" y="3017520"/>
            <a:ext cx="12710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Digital Twin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6181344" y="3017520"/>
            <a:ext cx="1517904" cy="512064"/>
          </a:xfrm>
          <a:prstGeom prst="roundRect">
            <a:avLst>
              <a:gd name="adj" fmla="val 7143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4"/>
          <p:cNvSpPr/>
          <p:nvPr/>
        </p:nvSpPr>
        <p:spPr>
          <a:xfrm>
            <a:off x="6217920" y="3017520"/>
            <a:ext cx="144475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Profiler &amp; Audit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3401568" y="3602736"/>
            <a:ext cx="2084832" cy="512064"/>
          </a:xfrm>
          <a:prstGeom prst="roundRect">
            <a:avLst>
              <a:gd name="adj" fmla="val 7143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6"/>
          <p:cNvSpPr/>
          <p:nvPr/>
        </p:nvSpPr>
        <p:spPr>
          <a:xfrm>
            <a:off x="3438144" y="3602736"/>
            <a:ext cx="20116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Observability Surface</a:t>
            </a:r>
            <a:endParaRPr lang="en-US" sz="1000" dirty="0"/>
          </a:p>
        </p:txBody>
      </p:sp>
      <p:sp>
        <p:nvSpPr>
          <p:cNvPr id="31" name="Shape 27"/>
          <p:cNvSpPr/>
          <p:nvPr/>
        </p:nvSpPr>
        <p:spPr>
          <a:xfrm>
            <a:off x="5532120" y="3602736"/>
            <a:ext cx="2167128" cy="512064"/>
          </a:xfrm>
          <a:prstGeom prst="roundRect">
            <a:avLst>
              <a:gd name="adj" fmla="val 7143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8"/>
          <p:cNvSpPr/>
          <p:nvPr/>
        </p:nvSpPr>
        <p:spPr>
          <a:xfrm>
            <a:off x="5568696" y="3602736"/>
            <a:ext cx="20939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RAG Database</a:t>
            </a:r>
            <a:endParaRPr lang="en-US" sz="1050" dirty="0"/>
          </a:p>
        </p:txBody>
      </p:sp>
      <p:sp>
        <p:nvSpPr>
          <p:cNvPr id="33" name="Shape 29"/>
          <p:cNvSpPr/>
          <p:nvPr/>
        </p:nvSpPr>
        <p:spPr>
          <a:xfrm>
            <a:off x="3401568" y="4187952"/>
            <a:ext cx="4297680" cy="457200"/>
          </a:xfrm>
          <a:prstGeom prst="roundRect">
            <a:avLst>
              <a:gd name="adj" fmla="val 8000"/>
            </a:avLst>
          </a:prstGeom>
          <a:solidFill>
            <a:srgbClr val="CFE7E0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0"/>
          <p:cNvSpPr/>
          <p:nvPr/>
        </p:nvSpPr>
        <p:spPr>
          <a:xfrm>
            <a:off x="3438144" y="4187952"/>
            <a:ext cx="42245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MCP Servers — tool gateway</a:t>
            </a:r>
            <a:endParaRPr lang="en-US" sz="1050" dirty="0"/>
          </a:p>
        </p:txBody>
      </p:sp>
      <p:sp>
        <p:nvSpPr>
          <p:cNvPr id="35" name="Shape 31"/>
          <p:cNvSpPr/>
          <p:nvPr/>
        </p:nvSpPr>
        <p:spPr>
          <a:xfrm>
            <a:off x="4892040" y="5193792"/>
            <a:ext cx="1371600" cy="566928"/>
          </a:xfrm>
          <a:prstGeom prst="roundRect">
            <a:avLst>
              <a:gd name="adj" fmla="val 8065"/>
            </a:avLst>
          </a:prstGeom>
          <a:solidFill>
            <a:srgbClr val="BCDDD5"/>
          </a:solidFill>
          <a:ln w="12700">
            <a:solidFill>
              <a:srgbClr val="9FD1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2"/>
          <p:cNvSpPr/>
          <p:nvPr/>
        </p:nvSpPr>
        <p:spPr>
          <a:xfrm>
            <a:off x="4800600" y="5138928"/>
            <a:ext cx="1371600" cy="566928"/>
          </a:xfrm>
          <a:prstGeom prst="roundRect">
            <a:avLst>
              <a:gd name="adj" fmla="val 8065"/>
            </a:avLst>
          </a:prstGeom>
          <a:solidFill>
            <a:srgbClr val="0E5A50"/>
          </a:solidFill>
          <a:ln w="12700">
            <a:solidFill>
              <a:srgbClr val="0E5A5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3"/>
          <p:cNvSpPr/>
          <p:nvPr/>
        </p:nvSpPr>
        <p:spPr>
          <a:xfrm>
            <a:off x="4800600" y="5138928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LLMs — your choice</a:t>
            </a:r>
            <a:endParaRPr lang="en-US" sz="1000" dirty="0"/>
          </a:p>
        </p:txBody>
      </p:sp>
      <p:sp>
        <p:nvSpPr>
          <p:cNvPr id="38" name="Shape 34"/>
          <p:cNvSpPr/>
          <p:nvPr/>
        </p:nvSpPr>
        <p:spPr>
          <a:xfrm>
            <a:off x="5212080" y="4983480"/>
            <a:ext cx="0" cy="13716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5"/>
          <p:cNvSpPr/>
          <p:nvPr/>
        </p:nvSpPr>
        <p:spPr>
          <a:xfrm>
            <a:off x="5760720" y="4983480"/>
            <a:ext cx="0" cy="155448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head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6"/>
          <p:cNvSpPr/>
          <p:nvPr/>
        </p:nvSpPr>
        <p:spPr>
          <a:xfrm>
            <a:off x="5943600" y="4956048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C6F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 / HTTP</a:t>
            </a:r>
            <a:endParaRPr lang="en-US" sz="800" dirty="0"/>
          </a:p>
        </p:txBody>
      </p:sp>
      <p:sp>
        <p:nvSpPr>
          <p:cNvPr id="41" name="Shape 37"/>
          <p:cNvSpPr/>
          <p:nvPr/>
        </p:nvSpPr>
        <p:spPr>
          <a:xfrm>
            <a:off x="8183880" y="3063240"/>
            <a:ext cx="105156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2208" y="3200400"/>
            <a:ext cx="384048" cy="384048"/>
          </a:xfrm>
          <a:prstGeom prst="rect">
            <a:avLst/>
          </a:prstGeom>
        </p:spPr>
      </p:pic>
      <p:sp>
        <p:nvSpPr>
          <p:cNvPr id="43" name="Text 38"/>
          <p:cNvSpPr/>
          <p:nvPr/>
        </p:nvSpPr>
        <p:spPr>
          <a:xfrm>
            <a:off x="8183880" y="3566160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Tools</a:t>
            </a:r>
            <a:endParaRPr lang="en-US" sz="1100" dirty="0"/>
          </a:p>
        </p:txBody>
      </p:sp>
      <p:sp>
        <p:nvSpPr>
          <p:cNvPr id="44" name="Shape 39"/>
          <p:cNvSpPr/>
          <p:nvPr/>
        </p:nvSpPr>
        <p:spPr>
          <a:xfrm>
            <a:off x="7909560" y="3493008"/>
            <a:ext cx="27432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0"/>
          <p:cNvSpPr/>
          <p:nvPr/>
        </p:nvSpPr>
        <p:spPr>
          <a:xfrm>
            <a:off x="7909560" y="3611880"/>
            <a:ext cx="27432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head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1"/>
          <p:cNvSpPr/>
          <p:nvPr/>
        </p:nvSpPr>
        <p:spPr>
          <a:xfrm>
            <a:off x="7635240" y="376732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5C6F6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MCPP-RPC</a:t>
            </a:r>
            <a:endParaRPr lang="en-US" sz="800" dirty="0"/>
          </a:p>
        </p:txBody>
      </p:sp>
      <p:sp>
        <p:nvSpPr>
          <p:cNvPr id="47" name="Text 42"/>
          <p:cNvSpPr/>
          <p:nvPr/>
        </p:nvSpPr>
        <p:spPr>
          <a:xfrm>
            <a:off x="9464040" y="2697480"/>
            <a:ext cx="21945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 &amp; Query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Documents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Solvers &amp; Verification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Capital Markets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External APIs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 &amp; Systems</a:t>
            </a:r>
            <a:endParaRPr lang="en-US" sz="1050" dirty="0"/>
          </a:p>
          <a:p>
            <a:pPr marL="177800" indent="-1778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Regulatory &amp; Compliance</a:t>
            </a:r>
            <a:endParaRPr lang="en-US" sz="1050" dirty="0"/>
          </a:p>
        </p:txBody>
      </p:sp>
      <p:sp>
        <p:nvSpPr>
          <p:cNvPr id="48" name="Text 43"/>
          <p:cNvSpPr/>
          <p:nvPr/>
        </p:nvSpPr>
        <p:spPr>
          <a:xfrm>
            <a:off x="548640" y="603504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Prompt in, governed tool calls out — every request metered, permitted or blocked, then signed into an audit chain.</a:t>
            </a:r>
            <a:endParaRPr lang="en-US" sz="1150" dirty="0"/>
          </a:p>
        </p:txBody>
      </p:sp>
      <p:sp>
        <p:nvSpPr>
          <p:cNvPr id="49" name="Text 44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 — M-Control reference architecture   ·   Confidential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HOW IT WORKS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drop into the process you already run.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1887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Each step of your business process can make a governed agentic call, drawing on your portfolio of tools — without changing the process around it.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9202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BUSINESS PROCESS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40080" y="242316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Input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554480" y="2857500"/>
            <a:ext cx="73152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331720" y="2423160"/>
            <a:ext cx="1965960" cy="868680"/>
          </a:xfrm>
          <a:prstGeom prst="roundRect">
            <a:avLst>
              <a:gd name="adj" fmla="val 7368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331720" y="2423160"/>
            <a:ext cx="1965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Business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process node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297680" y="2857500"/>
            <a:ext cx="123444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314700" y="3291840"/>
            <a:ext cx="0" cy="640080"/>
          </a:xfrm>
          <a:prstGeom prst="line">
            <a:avLst/>
          </a:prstGeom>
          <a:noFill/>
          <a:ln w="25400">
            <a:solidFill>
              <a:srgbClr val="2FB79E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424428" y="343814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Agentic call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532120" y="2423160"/>
            <a:ext cx="1965960" cy="868680"/>
          </a:xfrm>
          <a:prstGeom prst="roundRect">
            <a:avLst>
              <a:gd name="adj" fmla="val 7368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532120" y="2423160"/>
            <a:ext cx="1965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Business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process node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498080" y="2857500"/>
            <a:ext cx="123444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515100" y="3291840"/>
            <a:ext cx="0" cy="640080"/>
          </a:xfrm>
          <a:prstGeom prst="line">
            <a:avLst/>
          </a:prstGeom>
          <a:noFill/>
          <a:ln w="25400">
            <a:solidFill>
              <a:srgbClr val="2FB79E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624828" y="343814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Agentic call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8732520" y="2423160"/>
            <a:ext cx="1965960" cy="868680"/>
          </a:xfrm>
          <a:prstGeom prst="roundRect">
            <a:avLst>
              <a:gd name="adj" fmla="val 7368"/>
            </a:avLst>
          </a:prstGeom>
          <a:solidFill>
            <a:srgbClr val="158071"/>
          </a:solidFill>
          <a:ln/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8732520" y="2423160"/>
            <a:ext cx="1965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Business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process node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9715500" y="3291840"/>
            <a:ext cx="0" cy="640080"/>
          </a:xfrm>
          <a:prstGeom prst="line">
            <a:avLst/>
          </a:prstGeom>
          <a:noFill/>
          <a:ln w="25400">
            <a:solidFill>
              <a:srgbClr val="2FB79E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825228" y="3438144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Agentic call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0698480" y="2857500"/>
            <a:ext cx="731520" cy="0"/>
          </a:xfrm>
          <a:prstGeom prst="line">
            <a:avLst/>
          </a:prstGeom>
          <a:noFill/>
          <a:ln w="25400">
            <a:solidFill>
              <a:srgbClr val="15807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1430000" y="2423160"/>
            <a:ext cx="914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Output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554480" y="4114800"/>
            <a:ext cx="9098280" cy="566928"/>
          </a:xfrm>
          <a:prstGeom prst="roundRect">
            <a:avLst>
              <a:gd name="adj" fmla="val 12903"/>
            </a:avLst>
          </a:prstGeom>
          <a:solidFill>
            <a:srgbClr val="E7F4F1"/>
          </a:solidFill>
          <a:ln w="19050">
            <a:solidFill>
              <a:srgbClr val="15807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737360" y="4114800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M-CONTROL governance envelope</a:t>
            </a:r>
            <a:r>
              <a:rPr lang="en-US" sz="11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—  every agentic call bounded, audited &amp; cost-capped before it runs.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0080" y="49560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PORTFOLIO OF TOOLS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155448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264" y="5413248"/>
            <a:ext cx="365760" cy="365760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55448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Capital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markets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229514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1"/>
          <p:cNvSpPr/>
          <p:nvPr/>
        </p:nvSpPr>
        <p:spPr>
          <a:xfrm>
            <a:off x="329184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624" y="5413248"/>
            <a:ext cx="365760" cy="365760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329184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Solvers</a:t>
            </a:r>
            <a:endParaRPr lang="en-US" sz="950" dirty="0"/>
          </a:p>
        </p:txBody>
      </p:sp>
      <p:sp>
        <p:nvSpPr>
          <p:cNvPr id="37" name="Shape 33"/>
          <p:cNvSpPr/>
          <p:nvPr/>
        </p:nvSpPr>
        <p:spPr>
          <a:xfrm>
            <a:off x="403250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4"/>
          <p:cNvSpPr/>
          <p:nvPr/>
        </p:nvSpPr>
        <p:spPr>
          <a:xfrm>
            <a:off x="502920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6984" y="5413248"/>
            <a:ext cx="365760" cy="365760"/>
          </a:xfrm>
          <a:prstGeom prst="rect">
            <a:avLst/>
          </a:prstGeom>
        </p:spPr>
      </p:pic>
      <p:sp>
        <p:nvSpPr>
          <p:cNvPr id="40" name="Text 35"/>
          <p:cNvSpPr/>
          <p:nvPr/>
        </p:nvSpPr>
        <p:spPr>
          <a:xfrm>
            <a:off x="502920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 / RAG</a:t>
            </a:r>
            <a:endParaRPr lang="en-US" sz="950" dirty="0"/>
          </a:p>
        </p:txBody>
      </p:sp>
      <p:sp>
        <p:nvSpPr>
          <p:cNvPr id="41" name="Shape 36"/>
          <p:cNvSpPr/>
          <p:nvPr/>
        </p:nvSpPr>
        <p:spPr>
          <a:xfrm>
            <a:off x="576986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7"/>
          <p:cNvSpPr/>
          <p:nvPr/>
        </p:nvSpPr>
        <p:spPr>
          <a:xfrm>
            <a:off x="676656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4344" y="5413248"/>
            <a:ext cx="365760" cy="365760"/>
          </a:xfrm>
          <a:prstGeom prst="rect">
            <a:avLst/>
          </a:prstGeom>
        </p:spPr>
      </p:pic>
      <p:sp>
        <p:nvSpPr>
          <p:cNvPr id="44" name="Text 38"/>
          <p:cNvSpPr/>
          <p:nvPr/>
        </p:nvSpPr>
        <p:spPr>
          <a:xfrm>
            <a:off x="676656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Documents</a:t>
            </a:r>
            <a:endParaRPr lang="en-US" sz="950" dirty="0"/>
          </a:p>
        </p:txBody>
      </p:sp>
      <p:sp>
        <p:nvSpPr>
          <p:cNvPr id="45" name="Shape 39"/>
          <p:cNvSpPr/>
          <p:nvPr/>
        </p:nvSpPr>
        <p:spPr>
          <a:xfrm>
            <a:off x="750722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0"/>
          <p:cNvSpPr/>
          <p:nvPr/>
        </p:nvSpPr>
        <p:spPr>
          <a:xfrm>
            <a:off x="850392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704" y="5413248"/>
            <a:ext cx="365760" cy="365760"/>
          </a:xfrm>
          <a:prstGeom prst="rect">
            <a:avLst/>
          </a:prstGeom>
        </p:spPr>
      </p:pic>
      <p:sp>
        <p:nvSpPr>
          <p:cNvPr id="48" name="Text 41"/>
          <p:cNvSpPr/>
          <p:nvPr/>
        </p:nvSpPr>
        <p:spPr>
          <a:xfrm>
            <a:off x="850392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 &amp;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systems</a:t>
            </a:r>
            <a:endParaRPr lang="en-US" sz="950" dirty="0"/>
          </a:p>
        </p:txBody>
      </p:sp>
      <p:sp>
        <p:nvSpPr>
          <p:cNvPr id="49" name="Shape 42"/>
          <p:cNvSpPr/>
          <p:nvPr/>
        </p:nvSpPr>
        <p:spPr>
          <a:xfrm>
            <a:off x="924458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43"/>
          <p:cNvSpPr/>
          <p:nvPr/>
        </p:nvSpPr>
        <p:spPr>
          <a:xfrm>
            <a:off x="10241280" y="5285232"/>
            <a:ext cx="1481328" cy="868680"/>
          </a:xfrm>
          <a:prstGeom prst="roundRect">
            <a:avLst>
              <a:gd name="adj" fmla="val 7368"/>
            </a:avLst>
          </a:prstGeom>
          <a:solidFill>
            <a:srgbClr val="FFFFFF"/>
          </a:solidFill>
          <a:ln w="12700">
            <a:solidFill>
              <a:srgbClr val="D3E2DD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9064" y="5413248"/>
            <a:ext cx="365760" cy="365760"/>
          </a:xfrm>
          <a:prstGeom prst="rect">
            <a:avLst/>
          </a:prstGeom>
        </p:spPr>
      </p:pic>
      <p:sp>
        <p:nvSpPr>
          <p:cNvPr id="52" name="Text 44"/>
          <p:cNvSpPr/>
          <p:nvPr/>
        </p:nvSpPr>
        <p:spPr>
          <a:xfrm>
            <a:off x="10241280" y="574243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External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APIs</a:t>
            </a:r>
            <a:endParaRPr lang="en-US" sz="950" dirty="0"/>
          </a:p>
        </p:txBody>
      </p:sp>
      <p:sp>
        <p:nvSpPr>
          <p:cNvPr id="53" name="Shape 45"/>
          <p:cNvSpPr/>
          <p:nvPr/>
        </p:nvSpPr>
        <p:spPr>
          <a:xfrm>
            <a:off x="10981944" y="4681728"/>
            <a:ext cx="0" cy="603504"/>
          </a:xfrm>
          <a:prstGeom prst="line">
            <a:avLst/>
          </a:prstGeom>
          <a:noFill/>
          <a:ln w="15875">
            <a:solidFill>
              <a:srgbClr val="9FD1C6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46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process you run today doesn’t change — each step simply gains a governed agent it can call.   ·   Octrol M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15807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932688"/>
            <a:ext cx="12191695" cy="54864"/>
          </a:xfrm>
          <a:prstGeom prst="rect">
            <a:avLst/>
          </a:prstGeom>
          <a:solidFill>
            <a:srgbClr val="2FB79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73736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E7D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OCTROL M · THE PRINCIPLE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20624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Don’t use a model to govern a model.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722815" y="17373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100" dirty="0">
                <a:solidFill>
                  <a:srgbClr val="8FC9B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1234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6F6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stochastic instrument can’t govern a stochastic system. Octrol M puts no AI in the control path at all.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1965960"/>
            <a:ext cx="5440680" cy="3383280"/>
          </a:xfrm>
          <a:prstGeom prst="roundRect">
            <a:avLst>
              <a:gd name="adj" fmla="val 2162"/>
            </a:avLst>
          </a:prstGeom>
          <a:solidFill>
            <a:srgbClr val="FBF0EE"/>
          </a:solidFill>
          <a:ln w="12700">
            <a:solidFill>
              <a:srgbClr val="E7C4BE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32688" y="22402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C0392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COMMON APPROACH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32688" y="2551176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Monitor agents with agents</a:t>
            </a:r>
            <a:endParaRPr lang="en-US" sz="18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0" y="2331720"/>
            <a:ext cx="457200" cy="45720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32688" y="3246120"/>
            <a:ext cx="4709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 LLM watching an LLM</a:t>
            </a:r>
            <a:endParaRPr lang="en-US" sz="1250" dirty="0"/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instrument is as unpredictable as what it measures</a:t>
            </a:r>
            <a:endParaRPr lang="en-US" sz="1250" dirty="0"/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Self-prediction tops out at r ≤ 0.39 — and underestimates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199632" y="1965960"/>
            <a:ext cx="5440680" cy="3383280"/>
          </a:xfrm>
          <a:prstGeom prst="roundRect">
            <a:avLst>
              <a:gd name="adj" fmla="val 2162"/>
            </a:avLst>
          </a:prstGeom>
          <a:solidFill>
            <a:srgbClr val="E7F4F1"/>
          </a:solidFill>
          <a:ln w="12700">
            <a:solidFill>
              <a:srgbClr val="9FD1C6"/>
            </a:solidFill>
            <a:prstDash val="solid"/>
          </a:ln>
          <a:effectLst>
            <a:outerShdw blurRad="88900" dist="38100" dir="5400000" algn="bl" rotWithShape="0">
              <a:srgbClr val="A9BEB7">
                <a:alpha val="2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83680" y="2240280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15807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OCTROL M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583680" y="2551176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332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Model the agent and its tools</a:t>
            </a:r>
            <a:endParaRPr lang="en-US" sz="18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1632" y="2331720"/>
            <a:ext cx="457200" cy="4572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583680" y="3246120"/>
            <a:ext cx="4709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model in the control path — nothing to inject or mis-predict</a:t>
            </a:r>
            <a:endParaRPr lang="en-US" sz="1250" dirty="0"/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Tools are profiled, so every call is metered exactly before it runs</a:t>
            </a:r>
            <a:endParaRPr lang="en-US" sz="1250" dirty="0"/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646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guarantee is arithmetic, not a guess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548640" y="562356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5807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Forecasting adds early warning — but the hard bound stays the guarantee.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FA49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Bai et al., 2026 · arXiv:2604.22750   ·   Octrol M · Confidential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1928</Words>
  <Application>Microsoft Macintosh PowerPoint</Application>
  <PresentationFormat>Widescreen</PresentationFormat>
  <Paragraphs>316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Courier New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Octrol M — Enterprise AI Governance</dc:title>
  <dc:subject>PptxGenJS Presentation</dc:subject>
  <dc:creator>Octrol</dc:creator>
  <cp:lastModifiedBy>ed simmons</cp:lastModifiedBy>
  <cp:revision>2</cp:revision>
  <dcterms:created xsi:type="dcterms:W3CDTF">2026-07-28T20:48:10Z</dcterms:created>
  <dcterms:modified xsi:type="dcterms:W3CDTF">2026-08-01T10:58:54Z</dcterms:modified>
</cp:coreProperties>
</file>